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7" r:id="rId2"/>
    <p:sldId id="268" r:id="rId3"/>
    <p:sldId id="258" r:id="rId4"/>
    <p:sldId id="266" r:id="rId5"/>
    <p:sldId id="267" r:id="rId6"/>
    <p:sldId id="269" r:id="rId7"/>
    <p:sldId id="259" r:id="rId8"/>
    <p:sldId id="262" r:id="rId9"/>
    <p:sldId id="270" r:id="rId10"/>
    <p:sldId id="271" r:id="rId11"/>
    <p:sldId id="272" r:id="rId12"/>
    <p:sldId id="274" r:id="rId13"/>
    <p:sldId id="275" r:id="rId14"/>
    <p:sldId id="276" r:id="rId15"/>
    <p:sldId id="277" r:id="rId16"/>
    <p:sldId id="278" r:id="rId17"/>
    <p:sldId id="280" r:id="rId18"/>
    <p:sldId id="279" r:id="rId19"/>
    <p:sldId id="260" r:id="rId20"/>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AEF6F58F-3E46-43E4-9404-8EA1CE736F4D}" type="datetimeFigureOut">
              <a:rPr lang="en-US" smtClean="0"/>
              <a:t>2/5/2019</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43DF1B4A-0375-4FEB-A9DE-6ED1DFF35F36}"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3B2A1A-4CE1-4308-8456-B13C148107B7}" type="datetimeFigureOut">
              <a:rPr lang="en-US" smtClean="0"/>
              <a:pPr/>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B2A1A-4CE1-4308-8456-B13C148107B7}" type="datetimeFigureOut">
              <a:rPr lang="en-US" smtClean="0"/>
              <a:pPr/>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B2A1A-4CE1-4308-8456-B13C148107B7}" type="datetimeFigureOut">
              <a:rPr lang="en-US" smtClean="0"/>
              <a:pPr/>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3B2A1A-4CE1-4308-8456-B13C148107B7}" type="datetimeFigureOut">
              <a:rPr lang="en-US" smtClean="0"/>
              <a:pPr/>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3B2A1A-4CE1-4308-8456-B13C148107B7}" type="datetimeFigureOut">
              <a:rPr lang="en-US" smtClean="0"/>
              <a:pPr/>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3B2A1A-4CE1-4308-8456-B13C148107B7}" type="datetimeFigureOut">
              <a:rPr lang="en-US" smtClean="0"/>
              <a:pPr/>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3B2A1A-4CE1-4308-8456-B13C148107B7}" type="datetimeFigureOut">
              <a:rPr lang="en-US" smtClean="0"/>
              <a:pPr/>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3B2A1A-4CE1-4308-8456-B13C148107B7}" type="datetimeFigureOut">
              <a:rPr lang="en-US" smtClean="0"/>
              <a:pPr/>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3B2A1A-4CE1-4308-8456-B13C148107B7}" type="datetimeFigureOut">
              <a:rPr lang="en-US" smtClean="0"/>
              <a:pPr/>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B2A1A-4CE1-4308-8456-B13C148107B7}" type="datetimeFigureOut">
              <a:rPr lang="en-US" smtClean="0"/>
              <a:pPr/>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3B2A1A-4CE1-4308-8456-B13C148107B7}" type="datetimeFigureOut">
              <a:rPr lang="en-US" smtClean="0"/>
              <a:pPr/>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508C19-8A7E-49A3-9D2B-00E5583B5F6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3B2A1A-4CE1-4308-8456-B13C148107B7}" type="datetimeFigureOut">
              <a:rPr lang="en-US" smtClean="0"/>
              <a:pPr/>
              <a:t>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508C19-8A7E-49A3-9D2B-00E5583B5F6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4200" y="2819400"/>
            <a:ext cx="2524922" cy="707886"/>
          </a:xfrm>
          <a:prstGeom prst="rect">
            <a:avLst/>
          </a:prstGeom>
        </p:spPr>
        <p:txBody>
          <a:bodyPr wrap="none">
            <a:spAutoFit/>
          </a:bodyPr>
          <a:lstStyle/>
          <a:p>
            <a:r>
              <a:rPr lang="en-US" sz="4000" b="1" dirty="0" smtClean="0"/>
              <a:t>I/O </a:t>
            </a:r>
            <a:r>
              <a:rPr lang="en-US" sz="4000" b="1" dirty="0"/>
              <a:t>System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0"/>
            <a:ext cx="3132909" cy="369332"/>
          </a:xfrm>
          <a:prstGeom prst="rect">
            <a:avLst/>
          </a:prstGeom>
        </p:spPr>
        <p:txBody>
          <a:bodyPr wrap="none">
            <a:spAutoFit/>
          </a:bodyPr>
          <a:lstStyle/>
          <a:p>
            <a:pPr>
              <a:buFont typeface="Wingdings" pitchFamily="2" charset="2"/>
              <a:buChar char="Ø"/>
            </a:pPr>
            <a:r>
              <a:rPr lang="en-US" b="1" dirty="0" smtClean="0"/>
              <a:t>Secondary Storage Structure </a:t>
            </a:r>
            <a:endParaRPr lang="en-US" b="1" dirty="0"/>
          </a:p>
        </p:txBody>
      </p:sp>
      <p:sp>
        <p:nvSpPr>
          <p:cNvPr id="5" name="Rectangle 4"/>
          <p:cNvSpPr/>
          <p:nvPr/>
        </p:nvSpPr>
        <p:spPr>
          <a:xfrm>
            <a:off x="228600" y="228600"/>
            <a:ext cx="8763000" cy="3416320"/>
          </a:xfrm>
          <a:prstGeom prst="rect">
            <a:avLst/>
          </a:prstGeom>
        </p:spPr>
        <p:txBody>
          <a:bodyPr wrap="square">
            <a:spAutoFit/>
          </a:bodyPr>
          <a:lstStyle/>
          <a:p>
            <a:pPr>
              <a:lnSpc>
                <a:spcPct val="150000"/>
              </a:lnSpc>
              <a:buFont typeface="Arial" pitchFamily="34" charset="0"/>
              <a:buChar char="•"/>
            </a:pPr>
            <a:r>
              <a:rPr lang="en-US" dirty="0" smtClean="0"/>
              <a:t>Secondary storage devices are those devices whose memory is non volatile, meaning, the stored data will be intact even if the system is turned off. Here are a few things worth noting about secondary storage.</a:t>
            </a:r>
          </a:p>
          <a:p>
            <a:pPr>
              <a:lnSpc>
                <a:spcPct val="150000"/>
              </a:lnSpc>
              <a:buFont typeface="Arial" pitchFamily="34" charset="0"/>
              <a:buChar char="•"/>
            </a:pPr>
            <a:r>
              <a:rPr lang="en-US" dirty="0" smtClean="0"/>
              <a:t>Secondary storage is also called auxiliary storage.</a:t>
            </a:r>
          </a:p>
          <a:p>
            <a:pPr>
              <a:lnSpc>
                <a:spcPct val="150000"/>
              </a:lnSpc>
              <a:buFont typeface="Arial" pitchFamily="34" charset="0"/>
              <a:buChar char="•"/>
            </a:pPr>
            <a:r>
              <a:rPr lang="en-US" dirty="0" smtClean="0"/>
              <a:t>Secondary storage is less expensive when compared to primary memory like RAMs.</a:t>
            </a:r>
          </a:p>
          <a:p>
            <a:pPr>
              <a:lnSpc>
                <a:spcPct val="150000"/>
              </a:lnSpc>
              <a:buFont typeface="Arial" pitchFamily="34" charset="0"/>
              <a:buChar char="•"/>
            </a:pPr>
            <a:r>
              <a:rPr lang="en-US" dirty="0" smtClean="0"/>
              <a:t>The speed of the secondary storage is also lesser than that of primary storage.</a:t>
            </a:r>
          </a:p>
          <a:p>
            <a:pPr>
              <a:lnSpc>
                <a:spcPct val="150000"/>
              </a:lnSpc>
              <a:buFont typeface="Arial" pitchFamily="34" charset="0"/>
              <a:buChar char="•"/>
            </a:pPr>
            <a:r>
              <a:rPr lang="en-US" dirty="0" smtClean="0"/>
              <a:t>Hence, the data which is less frequently accessed is kept in the secondary storage.</a:t>
            </a:r>
          </a:p>
          <a:p>
            <a:pPr>
              <a:lnSpc>
                <a:spcPct val="150000"/>
              </a:lnSpc>
              <a:buFont typeface="Arial" pitchFamily="34" charset="0"/>
              <a:buChar char="•"/>
            </a:pPr>
            <a:r>
              <a:rPr lang="en-US" dirty="0" smtClean="0"/>
              <a:t>A few examples are magnetic disks, magnetic tapes, removable thumb drives etc.</a:t>
            </a:r>
            <a:endParaRPr lang="en-US" dirty="0"/>
          </a:p>
        </p:txBody>
      </p:sp>
      <p:sp>
        <p:nvSpPr>
          <p:cNvPr id="6" name="Rectangle 5"/>
          <p:cNvSpPr/>
          <p:nvPr/>
        </p:nvSpPr>
        <p:spPr>
          <a:xfrm>
            <a:off x="228600" y="3733800"/>
            <a:ext cx="8534400" cy="3277820"/>
          </a:xfrm>
          <a:prstGeom prst="rect">
            <a:avLst/>
          </a:prstGeom>
        </p:spPr>
        <p:txBody>
          <a:bodyPr wrap="square">
            <a:spAutoFit/>
          </a:bodyPr>
          <a:lstStyle/>
          <a:p>
            <a:pPr>
              <a:buFont typeface="Wingdings" pitchFamily="2" charset="2"/>
              <a:buChar char="Ø"/>
            </a:pPr>
            <a:r>
              <a:rPr lang="en-US" b="1" dirty="0" smtClean="0"/>
              <a:t>  Magnetic Disk Structure (Disk Fundamental)</a:t>
            </a:r>
          </a:p>
          <a:p>
            <a:r>
              <a:rPr lang="en-US" dirty="0" smtClean="0"/>
              <a:t>	In modern computers, most of the secondary storage is in the form of magnetic disks. Hence, knowing the structure of a magnetic disk is necessary to understand how the data in the disk is accessed by the computer.</a:t>
            </a:r>
          </a:p>
          <a:p>
            <a:r>
              <a:rPr lang="en-US" dirty="0" smtClean="0"/>
              <a:t>	A magnetic disk contains several </a:t>
            </a:r>
            <a:r>
              <a:rPr lang="en-US" b="1" dirty="0" smtClean="0"/>
              <a:t>platters</a:t>
            </a:r>
            <a:r>
              <a:rPr lang="en-US" dirty="0" smtClean="0"/>
              <a:t>. Each platter is divided into circular shaped </a:t>
            </a:r>
            <a:r>
              <a:rPr lang="en-US" b="1" dirty="0" smtClean="0"/>
              <a:t>tracks</a:t>
            </a:r>
            <a:r>
              <a:rPr lang="en-US" dirty="0" smtClean="0"/>
              <a:t>. The length of the tracks near the centre is less than the length of the tracks farther from the centre. Each track is further divided into </a:t>
            </a:r>
            <a:r>
              <a:rPr lang="en-US" b="1" dirty="0" smtClean="0"/>
              <a:t>sectors</a:t>
            </a:r>
            <a:r>
              <a:rPr lang="en-US" dirty="0" smtClean="0"/>
              <a:t>, as shown in the figure.</a:t>
            </a:r>
          </a:p>
          <a:p>
            <a:r>
              <a:rPr lang="en-US" dirty="0" smtClean="0"/>
              <a:t>	Tracks of the same distance from centre form a cylinder. A read-write head is used to read data from a sector of the magnetic disk.</a:t>
            </a:r>
          </a:p>
          <a:p>
            <a:pPr>
              <a:lnSpc>
                <a:spcPct val="150000"/>
              </a:lnSpc>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Magnetic Disk"/>
          <p:cNvPicPr>
            <a:picLocks noChangeAspect="1" noChangeArrowheads="1"/>
          </p:cNvPicPr>
          <p:nvPr/>
        </p:nvPicPr>
        <p:blipFill>
          <a:blip r:embed="rId2"/>
          <a:srcRect/>
          <a:stretch>
            <a:fillRect/>
          </a:stretch>
        </p:blipFill>
        <p:spPr bwMode="auto">
          <a:xfrm>
            <a:off x="914400" y="533400"/>
            <a:ext cx="7391400" cy="57912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458200" cy="7528343"/>
          </a:xfrm>
          <a:prstGeom prst="rect">
            <a:avLst/>
          </a:prstGeom>
        </p:spPr>
        <p:txBody>
          <a:bodyPr wrap="square">
            <a:spAutoFit/>
          </a:bodyPr>
          <a:lstStyle/>
          <a:p>
            <a:pPr fontAlgn="base">
              <a:lnSpc>
                <a:spcPct val="150000"/>
              </a:lnSpc>
            </a:pPr>
            <a:r>
              <a:rPr lang="en-US" b="1" u="sng" dirty="0" smtClean="0"/>
              <a:t>Seek Time </a:t>
            </a:r>
            <a:r>
              <a:rPr lang="en-US" b="1" dirty="0" smtClean="0"/>
              <a:t>: </a:t>
            </a:r>
            <a:r>
              <a:rPr lang="en-US" dirty="0" smtClean="0"/>
              <a:t>Seek time is the time taken to locate the disk arm to a specified track where the data is to be read or write. So the disk scheduling algorithm that gives minimum average seek time is better.</a:t>
            </a:r>
          </a:p>
          <a:p>
            <a:pPr fontAlgn="base">
              <a:lnSpc>
                <a:spcPct val="150000"/>
              </a:lnSpc>
            </a:pPr>
            <a:r>
              <a:rPr lang="en-US" b="1" u="sng" dirty="0" smtClean="0"/>
              <a:t>Rotational Latency:</a:t>
            </a:r>
            <a:r>
              <a:rPr lang="en-US" dirty="0" smtClean="0"/>
              <a:t> Rotational Latency is the time taken by the desired sector of disk to rotate into a position so that it can access the read/write heads. So the disk scheduling algorithm that gives minimum rotational latency is better.</a:t>
            </a:r>
          </a:p>
          <a:p>
            <a:pPr fontAlgn="base">
              <a:lnSpc>
                <a:spcPct val="150000"/>
              </a:lnSpc>
            </a:pPr>
            <a:r>
              <a:rPr lang="en-US" b="1" u="sng" dirty="0" smtClean="0"/>
              <a:t>Transfer Time:</a:t>
            </a:r>
            <a:r>
              <a:rPr lang="en-US" dirty="0" smtClean="0"/>
              <a:t> Transfer time is the time to transfer the data. It depends on the rotating speed of the disk and number of bytes to be transferred.</a:t>
            </a:r>
          </a:p>
          <a:p>
            <a:pPr fontAlgn="base">
              <a:lnSpc>
                <a:spcPct val="150000"/>
              </a:lnSpc>
            </a:pPr>
            <a:r>
              <a:rPr lang="en-US" b="1" u="sng" dirty="0" smtClean="0"/>
              <a:t>Disk Access Time:</a:t>
            </a:r>
            <a:r>
              <a:rPr lang="en-US" dirty="0" smtClean="0"/>
              <a:t> Disk Access Time is:</a:t>
            </a:r>
          </a:p>
          <a:p>
            <a:pPr fontAlgn="base">
              <a:lnSpc>
                <a:spcPct val="150000"/>
              </a:lnSpc>
            </a:pPr>
            <a:r>
              <a:rPr lang="en-US" dirty="0" smtClean="0"/>
              <a:t>	Disk Access Time = Seek Time + Rotational Latency + Transfer Time</a:t>
            </a:r>
          </a:p>
          <a:p>
            <a:pPr fontAlgn="base">
              <a:lnSpc>
                <a:spcPct val="150000"/>
              </a:lnSpc>
            </a:pPr>
            <a:r>
              <a:rPr lang="en-US" b="1" u="sng" dirty="0" smtClean="0"/>
              <a:t>Disk Response Time: </a:t>
            </a:r>
            <a:r>
              <a:rPr lang="en-US" dirty="0" smtClean="0"/>
              <a:t>Response Time is the average of time spent by a request waiting to perform its I/O operation. </a:t>
            </a:r>
            <a:r>
              <a:rPr lang="en-US" i="1" dirty="0" smtClean="0"/>
              <a:t>Average Response time </a:t>
            </a:r>
            <a:r>
              <a:rPr lang="en-US" dirty="0" smtClean="0"/>
              <a:t>is the response time of the all requests. </a:t>
            </a:r>
            <a:r>
              <a:rPr lang="en-US" i="1" dirty="0" smtClean="0"/>
              <a:t>Variance Response Time </a:t>
            </a:r>
            <a:r>
              <a:rPr lang="en-US" dirty="0" smtClean="0"/>
              <a:t>is measure of how individual request are serviced with respect to average response time. So the disk scheduling algorithm that gives minimum variance response time is better.</a:t>
            </a:r>
          </a:p>
          <a:p>
            <a:pPr fontAlgn="base">
              <a:lnSpc>
                <a:spcPct val="150000"/>
              </a:lnSpc>
            </a:pPr>
            <a:endParaRPr lang="en-US" dirty="0" smtClean="0"/>
          </a:p>
          <a:p>
            <a:pPr>
              <a:lnSpc>
                <a:spcPct val="150000"/>
              </a:lnSpc>
            </a:pPr>
            <a:r>
              <a:rPr lang="en-US" dirty="0" smtClean="0"/>
              <a:t/>
            </a:r>
            <a:br>
              <a:rPr lang="en-US" dirty="0" smtClean="0"/>
            </a:br>
            <a:endParaRPr lang="en-US" dirty="0"/>
          </a:p>
        </p:txBody>
      </p:sp>
      <p:sp>
        <p:nvSpPr>
          <p:cNvPr id="3" name="Rectangle 2"/>
          <p:cNvSpPr/>
          <p:nvPr/>
        </p:nvSpPr>
        <p:spPr>
          <a:xfrm>
            <a:off x="533400" y="228600"/>
            <a:ext cx="8229600" cy="646331"/>
          </a:xfrm>
          <a:prstGeom prst="rect">
            <a:avLst/>
          </a:prstGeom>
        </p:spPr>
        <p:txBody>
          <a:bodyPr wrap="square">
            <a:spAutoFit/>
          </a:bodyPr>
          <a:lstStyle/>
          <a:p>
            <a:pPr>
              <a:buFont typeface="Wingdings" pitchFamily="2" charset="2"/>
              <a:buChar char="Ø"/>
            </a:pPr>
            <a:r>
              <a:rPr lang="en-US" dirty="0" smtClean="0"/>
              <a:t>Disk Scheduling Algorithms but before discussing them let’s have a quick look at some of the important terms: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0"/>
            <a:ext cx="2958823" cy="369332"/>
          </a:xfrm>
          <a:prstGeom prst="rect">
            <a:avLst/>
          </a:prstGeom>
        </p:spPr>
        <p:txBody>
          <a:bodyPr wrap="none">
            <a:spAutoFit/>
          </a:bodyPr>
          <a:lstStyle/>
          <a:p>
            <a:pPr>
              <a:buFont typeface="Wingdings" pitchFamily="2" charset="2"/>
              <a:buChar char="Ø"/>
            </a:pPr>
            <a:r>
              <a:rPr lang="en-US" b="1" dirty="0" smtClean="0"/>
              <a:t>Disk Scheduling Algorithms</a:t>
            </a:r>
            <a:endParaRPr lang="en-US" b="1" dirty="0"/>
          </a:p>
        </p:txBody>
      </p:sp>
      <p:sp>
        <p:nvSpPr>
          <p:cNvPr id="3" name="Rectangle 2"/>
          <p:cNvSpPr/>
          <p:nvPr/>
        </p:nvSpPr>
        <p:spPr>
          <a:xfrm>
            <a:off x="381000" y="533400"/>
            <a:ext cx="8382000" cy="5078313"/>
          </a:xfrm>
          <a:prstGeom prst="rect">
            <a:avLst/>
          </a:prstGeom>
        </p:spPr>
        <p:txBody>
          <a:bodyPr wrap="square">
            <a:spAutoFit/>
          </a:bodyPr>
          <a:lstStyle/>
          <a:p>
            <a:pPr fontAlgn="base"/>
            <a:r>
              <a:rPr lang="en-US" b="1" dirty="0" smtClean="0"/>
              <a:t>Disk scheduling </a:t>
            </a:r>
            <a:r>
              <a:rPr lang="en-US" dirty="0" smtClean="0"/>
              <a:t>is </a:t>
            </a:r>
            <a:r>
              <a:rPr lang="en-US" dirty="0" err="1" smtClean="0"/>
              <a:t>is</a:t>
            </a:r>
            <a:r>
              <a:rPr lang="en-US" dirty="0" smtClean="0"/>
              <a:t> done by operating systems to schedule I/O requests arriving for disk. Disk scheduling is also known as I/O scheduling.</a:t>
            </a:r>
          </a:p>
          <a:p>
            <a:pPr fontAlgn="base"/>
            <a:r>
              <a:rPr lang="en-US" dirty="0" smtClean="0"/>
              <a:t>Disk scheduling is important because:</a:t>
            </a:r>
          </a:p>
          <a:p>
            <a:pPr fontAlgn="base"/>
            <a:r>
              <a:rPr lang="en-US" dirty="0" smtClean="0"/>
              <a:t>Multiple I/O requests may arrive by different processes and only one I/O request can be served at a time by disk controller. Thus other I/O requests need to wait in waiting queue and need to be scheduled.</a:t>
            </a:r>
          </a:p>
          <a:p>
            <a:pPr fontAlgn="base"/>
            <a:r>
              <a:rPr lang="en-US" dirty="0" smtClean="0"/>
              <a:t>Two or more request may be far from each other so can result in greater disk arm movement.</a:t>
            </a:r>
          </a:p>
          <a:p>
            <a:pPr fontAlgn="base"/>
            <a:r>
              <a:rPr lang="en-US" dirty="0" smtClean="0"/>
              <a:t>Hard drives are one of the slowest parts of computer system and thus need to be accessed in an efficient manner.</a:t>
            </a:r>
          </a:p>
          <a:p>
            <a:pPr fontAlgn="base"/>
            <a:endParaRPr lang="en-US" dirty="0" smtClean="0"/>
          </a:p>
          <a:p>
            <a:pPr marL="1257300" lvl="2" indent="-342900" fontAlgn="base">
              <a:buFont typeface="+mj-lt"/>
              <a:buAutoNum type="arabicPeriod"/>
            </a:pPr>
            <a:r>
              <a:rPr lang="en-US" dirty="0" smtClean="0"/>
              <a:t>FCFS Algorithms</a:t>
            </a:r>
          </a:p>
          <a:p>
            <a:pPr marL="1257300" lvl="2" indent="-342900" fontAlgn="base">
              <a:buFont typeface="+mj-lt"/>
              <a:buAutoNum type="arabicPeriod"/>
            </a:pPr>
            <a:r>
              <a:rPr lang="en-US" dirty="0" smtClean="0"/>
              <a:t>SSTF Algorithms</a:t>
            </a:r>
          </a:p>
          <a:p>
            <a:pPr marL="1257300" lvl="2" indent="-342900" fontAlgn="base">
              <a:buFont typeface="+mj-lt"/>
              <a:buAutoNum type="arabicPeriod"/>
            </a:pPr>
            <a:r>
              <a:rPr lang="en-US" dirty="0" smtClean="0"/>
              <a:t>SCAN Algorithms</a:t>
            </a:r>
          </a:p>
          <a:p>
            <a:pPr marL="1257300" lvl="2" indent="-342900" fontAlgn="base">
              <a:buFont typeface="+mj-lt"/>
              <a:buAutoNum type="arabicPeriod"/>
            </a:pPr>
            <a:r>
              <a:rPr lang="en-US" dirty="0" smtClean="0"/>
              <a:t>CSCAN</a:t>
            </a:r>
          </a:p>
          <a:p>
            <a:pPr marL="1257300" lvl="2" indent="-342900" fontAlgn="base">
              <a:buFont typeface="+mj-lt"/>
              <a:buAutoNum type="arabicPeriod"/>
            </a:pPr>
            <a:r>
              <a:rPr lang="en-US" dirty="0" smtClean="0"/>
              <a:t>LOOK</a:t>
            </a:r>
          </a:p>
          <a:p>
            <a:pPr marL="1257300" lvl="2" indent="-342900" fontAlgn="base">
              <a:buFont typeface="+mj-lt"/>
              <a:buAutoNum type="arabicPeriod"/>
            </a:pPr>
            <a:r>
              <a:rPr lang="en-US" dirty="0" smtClean="0"/>
              <a:t>CLOOK</a:t>
            </a:r>
          </a:p>
          <a:p>
            <a:pPr marL="1257300" lvl="2" indent="-342900" fontAlgn="base">
              <a:buFont typeface="+mj-lt"/>
              <a:buAutoNum type="arabicPeriod"/>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963760" cy="369332"/>
          </a:xfrm>
          <a:prstGeom prst="rect">
            <a:avLst/>
          </a:prstGeom>
        </p:spPr>
        <p:txBody>
          <a:bodyPr wrap="none">
            <a:spAutoFit/>
          </a:bodyPr>
          <a:lstStyle/>
          <a:p>
            <a:pPr marL="1257300" lvl="2" indent="-342900" fontAlgn="base">
              <a:buFont typeface="+mj-lt"/>
              <a:buAutoNum type="arabicPeriod"/>
            </a:pPr>
            <a:r>
              <a:rPr lang="en-US" b="1" dirty="0" smtClean="0"/>
              <a:t>FCFS Algorithms</a:t>
            </a:r>
          </a:p>
        </p:txBody>
      </p:sp>
      <p:sp>
        <p:nvSpPr>
          <p:cNvPr id="3" name="Rectangle 2"/>
          <p:cNvSpPr/>
          <p:nvPr/>
        </p:nvSpPr>
        <p:spPr>
          <a:xfrm>
            <a:off x="228600" y="381000"/>
            <a:ext cx="8610600" cy="2308324"/>
          </a:xfrm>
          <a:prstGeom prst="rect">
            <a:avLst/>
          </a:prstGeom>
        </p:spPr>
        <p:txBody>
          <a:bodyPr wrap="square">
            <a:spAutoFit/>
          </a:bodyPr>
          <a:lstStyle/>
          <a:p>
            <a:pPr fontAlgn="base"/>
            <a:r>
              <a:rPr lang="en-US" dirty="0" smtClean="0"/>
              <a:t>FCFS is the simplest of all the Disk Scheduling Algorithms. In FCFS, the requests are addressed in the order they arrive in the disk queue.</a:t>
            </a:r>
          </a:p>
          <a:p>
            <a:pPr fontAlgn="base">
              <a:buFont typeface="Wingdings" pitchFamily="2" charset="2"/>
              <a:buChar char="q"/>
            </a:pPr>
            <a:r>
              <a:rPr lang="en-US" dirty="0" smtClean="0"/>
              <a:t>Advantages:</a:t>
            </a:r>
          </a:p>
          <a:p>
            <a:pPr fontAlgn="base">
              <a:buFont typeface="Arial" pitchFamily="34" charset="0"/>
              <a:buChar char="•"/>
            </a:pPr>
            <a:r>
              <a:rPr lang="en-US" dirty="0" smtClean="0"/>
              <a:t>Every request gets a fair chance</a:t>
            </a:r>
          </a:p>
          <a:p>
            <a:pPr fontAlgn="base">
              <a:buFont typeface="Arial" pitchFamily="34" charset="0"/>
              <a:buChar char="•"/>
            </a:pPr>
            <a:r>
              <a:rPr lang="en-US" dirty="0" smtClean="0"/>
              <a:t>No indefinite postponement</a:t>
            </a:r>
          </a:p>
          <a:p>
            <a:pPr fontAlgn="base">
              <a:buFont typeface="Wingdings" pitchFamily="2" charset="2"/>
              <a:buChar char="q"/>
            </a:pPr>
            <a:r>
              <a:rPr lang="en-US" dirty="0" smtClean="0"/>
              <a:t>Disadvantages:</a:t>
            </a:r>
          </a:p>
          <a:p>
            <a:pPr fontAlgn="base">
              <a:buFont typeface="Arial" pitchFamily="34" charset="0"/>
              <a:buChar char="•"/>
            </a:pPr>
            <a:r>
              <a:rPr lang="en-US" dirty="0" smtClean="0"/>
              <a:t>Does not try to optimize seek time</a:t>
            </a:r>
          </a:p>
          <a:p>
            <a:pPr fontAlgn="base">
              <a:buFont typeface="Arial" pitchFamily="34" charset="0"/>
              <a:buChar char="•"/>
            </a:pPr>
            <a:r>
              <a:rPr lang="en-US" dirty="0" smtClean="0"/>
              <a:t>May not provide the best possible service</a:t>
            </a:r>
            <a:endParaRPr lang="en-US" dirty="0"/>
          </a:p>
        </p:txBody>
      </p:sp>
      <p:sp>
        <p:nvSpPr>
          <p:cNvPr id="25601" name="Rectangle 1"/>
          <p:cNvSpPr>
            <a:spLocks noChangeArrowheads="1"/>
          </p:cNvSpPr>
          <p:nvPr/>
        </p:nvSpPr>
        <p:spPr bwMode="auto">
          <a:xfrm>
            <a:off x="228600" y="3276600"/>
            <a:ext cx="4343400" cy="3001334"/>
          </a:xfrm>
          <a:prstGeom prst="rect">
            <a:avLst/>
          </a:prstGeom>
          <a:noFill/>
          <a:ln w="9525">
            <a:solidFill>
              <a:schemeClr val="accent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Let's take an example where the queue has the following requests with cylinder numbers as follows: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34" charset="0"/>
                <a:cs typeface="Arial" pitchFamily="34" charset="0"/>
              </a:rPr>
              <a:t>98, 183, 37, 122, 14, 124, 65, 67</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Assume the head is initially at cylinder </a:t>
            </a:r>
            <a:r>
              <a:rPr kumimoji="0" lang="en-US" sz="1600" b="1" i="0" u="none" strike="noStrike" cap="none" normalizeH="0" baseline="0" dirty="0" smtClean="0">
                <a:ln>
                  <a:noFill/>
                </a:ln>
                <a:solidFill>
                  <a:srgbClr val="000000"/>
                </a:solidFill>
                <a:effectLst/>
                <a:latin typeface="Arial" pitchFamily="34" charset="0"/>
                <a:cs typeface="Arial" pitchFamily="34" charset="0"/>
              </a:rPr>
              <a:t>56</a:t>
            </a:r>
            <a:r>
              <a:rPr kumimoji="0" lang="en-US" sz="1600" b="0" i="0" u="none" strike="noStrike" cap="none" normalizeH="0" baseline="0" dirty="0" smtClean="0">
                <a:ln>
                  <a:noFill/>
                </a:ln>
                <a:solidFill>
                  <a:srgbClr val="000000"/>
                </a:solidFill>
                <a:effectLst/>
                <a:latin typeface="Arial" pitchFamily="34" charset="0"/>
                <a:cs typeface="Arial" pitchFamily="34" charset="0"/>
              </a:rPr>
              <a:t>. The head moves in the given order in the queue i.e., </a:t>
            </a:r>
            <a:r>
              <a:rPr kumimoji="0" lang="en-US" sz="1600" b="1" i="0" u="none" strike="noStrike" cap="none" normalizeH="0" baseline="0" dirty="0" smtClean="0">
                <a:ln>
                  <a:noFill/>
                </a:ln>
                <a:solidFill>
                  <a:srgbClr val="000000"/>
                </a:solidFill>
                <a:effectLst/>
                <a:latin typeface="Arial" pitchFamily="34" charset="0"/>
                <a:cs typeface="Arial" pitchFamily="34" charset="0"/>
              </a:rPr>
              <a:t>56→98→183→...→67</a:t>
            </a:r>
            <a:r>
              <a:rPr kumimoji="0" lang="en-US" sz="1600" b="0" i="0" u="none" strike="noStrike" cap="none" normalizeH="0" baseline="0" dirty="0" smtClean="0">
                <a:ln>
                  <a:noFill/>
                </a:ln>
                <a:solidFill>
                  <a:srgbClr val="000000"/>
                </a:solidFill>
                <a:effectLst/>
                <a:latin typeface="Arial" pitchFamily="34" charset="0"/>
                <a:cs typeface="Arial" pitchFamily="34" charset="0"/>
              </a:rPr>
              <a:t>.</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5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25602" name="Picture 2" descr="First Come First Serve"/>
          <p:cNvPicPr>
            <a:picLocks noChangeAspect="1" noChangeArrowheads="1"/>
          </p:cNvPicPr>
          <p:nvPr/>
        </p:nvPicPr>
        <p:blipFill>
          <a:blip r:embed="rId2"/>
          <a:srcRect/>
          <a:stretch>
            <a:fillRect/>
          </a:stretch>
        </p:blipFill>
        <p:spPr bwMode="auto">
          <a:xfrm>
            <a:off x="4648200" y="3048000"/>
            <a:ext cx="4191000" cy="3352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2988639" cy="369332"/>
          </a:xfrm>
          <a:prstGeom prst="rect">
            <a:avLst/>
          </a:prstGeom>
        </p:spPr>
        <p:txBody>
          <a:bodyPr wrap="none">
            <a:spAutoFit/>
          </a:bodyPr>
          <a:lstStyle/>
          <a:p>
            <a:pPr marL="1257300" lvl="2" indent="-342900" fontAlgn="base">
              <a:buFont typeface="+mj-lt"/>
              <a:buAutoNum type="arabicPeriod" startAt="2"/>
            </a:pPr>
            <a:r>
              <a:rPr lang="en-US" b="1" dirty="0" smtClean="0"/>
              <a:t>SSTF Algorithms</a:t>
            </a:r>
          </a:p>
        </p:txBody>
      </p:sp>
      <p:sp>
        <p:nvSpPr>
          <p:cNvPr id="3" name="Rectangle 2"/>
          <p:cNvSpPr/>
          <p:nvPr/>
        </p:nvSpPr>
        <p:spPr>
          <a:xfrm>
            <a:off x="0" y="381000"/>
            <a:ext cx="8991600" cy="3416320"/>
          </a:xfrm>
          <a:prstGeom prst="rect">
            <a:avLst/>
          </a:prstGeom>
        </p:spPr>
        <p:txBody>
          <a:bodyPr wrap="square">
            <a:spAutoFit/>
          </a:bodyPr>
          <a:lstStyle/>
          <a:p>
            <a:pPr fontAlgn="base"/>
            <a:r>
              <a:rPr lang="en-US" dirty="0" smtClean="0"/>
              <a:t>	In SSTF (Shortest Seek Time First), requests having shortest seek time are executed first. So, the seek time of every request is calculated in advance in queue and then they are scheduled according to their calculated seek time. As a result, the request near the disk arm will get executed first. SSTF is certainly an improvement over FCFS as it decreases the average response time and increases the throughput of system.</a:t>
            </a:r>
          </a:p>
          <a:p>
            <a:pPr fontAlgn="base">
              <a:buFont typeface="Wingdings" pitchFamily="2" charset="2"/>
              <a:buChar char="q"/>
            </a:pPr>
            <a:r>
              <a:rPr lang="en-US" dirty="0" smtClean="0"/>
              <a:t>Advantages:</a:t>
            </a:r>
          </a:p>
          <a:p>
            <a:pPr fontAlgn="base">
              <a:buFont typeface="Arial" pitchFamily="34" charset="0"/>
              <a:buChar char="•"/>
            </a:pPr>
            <a:r>
              <a:rPr lang="en-US" dirty="0" smtClean="0"/>
              <a:t>Average Response Time decreases</a:t>
            </a:r>
          </a:p>
          <a:p>
            <a:pPr fontAlgn="base">
              <a:buFont typeface="Arial" pitchFamily="34" charset="0"/>
              <a:buChar char="•"/>
            </a:pPr>
            <a:r>
              <a:rPr lang="en-US" dirty="0" smtClean="0"/>
              <a:t>Throughput increases</a:t>
            </a:r>
          </a:p>
          <a:p>
            <a:pPr fontAlgn="base">
              <a:buFont typeface="Wingdings" pitchFamily="2" charset="2"/>
              <a:buChar char="q"/>
            </a:pPr>
            <a:r>
              <a:rPr lang="en-US" dirty="0" smtClean="0"/>
              <a:t>Disadvantages:</a:t>
            </a:r>
          </a:p>
          <a:p>
            <a:pPr fontAlgn="base">
              <a:buFont typeface="Arial" pitchFamily="34" charset="0"/>
              <a:buChar char="•"/>
            </a:pPr>
            <a:r>
              <a:rPr lang="en-US" dirty="0" smtClean="0"/>
              <a:t>Overhead to calculate seek time in advance</a:t>
            </a:r>
          </a:p>
          <a:p>
            <a:pPr fontAlgn="base">
              <a:buFont typeface="Arial" pitchFamily="34" charset="0"/>
              <a:buChar char="•"/>
            </a:pPr>
            <a:r>
              <a:rPr lang="en-US" dirty="0" smtClean="0"/>
              <a:t>Can cause Starvation for  request if it has higher seek time as compared to incoming requests</a:t>
            </a:r>
          </a:p>
          <a:p>
            <a:pPr fontAlgn="base">
              <a:buFont typeface="Arial" pitchFamily="34" charset="0"/>
              <a:buChar char="•"/>
            </a:pPr>
            <a:r>
              <a:rPr lang="en-US" dirty="0" smtClean="0"/>
              <a:t>High variance of response time as SSTF favors' only some requests</a:t>
            </a:r>
            <a:endParaRPr lang="en-US" dirty="0"/>
          </a:p>
        </p:txBody>
      </p:sp>
      <p:sp>
        <p:nvSpPr>
          <p:cNvPr id="4" name="Rectangle 3"/>
          <p:cNvSpPr/>
          <p:nvPr/>
        </p:nvSpPr>
        <p:spPr>
          <a:xfrm>
            <a:off x="76200" y="4307175"/>
            <a:ext cx="4724400" cy="2169825"/>
          </a:xfrm>
          <a:prstGeom prst="rect">
            <a:avLst/>
          </a:prstGeom>
          <a:ln>
            <a:solidFill>
              <a:schemeClr val="accent1"/>
            </a:solidFill>
          </a:ln>
        </p:spPr>
        <p:txBody>
          <a:bodyPr wrap="square">
            <a:spAutoFit/>
          </a:bodyPr>
          <a:lstStyle/>
          <a:p>
            <a:r>
              <a:rPr lang="en-US" dirty="0" smtClean="0"/>
              <a:t>Consider the previous example where disk queue looks like,</a:t>
            </a:r>
          </a:p>
          <a:p>
            <a:r>
              <a:rPr lang="en-US" b="1" dirty="0" smtClean="0"/>
              <a:t>98, 183, 37, 122, 14, 124, 65, 67</a:t>
            </a:r>
            <a:endParaRPr lang="en-US" dirty="0" smtClean="0"/>
          </a:p>
          <a:p>
            <a:pPr>
              <a:lnSpc>
                <a:spcPct val="150000"/>
              </a:lnSpc>
            </a:pPr>
            <a:r>
              <a:rPr lang="en-US" dirty="0" smtClean="0"/>
              <a:t>Assume the head is initially at cylinder </a:t>
            </a:r>
            <a:r>
              <a:rPr lang="en-US" b="1" dirty="0" smtClean="0"/>
              <a:t>56</a:t>
            </a:r>
            <a:r>
              <a:rPr lang="en-US" dirty="0" smtClean="0"/>
              <a:t>. The next closest cylinder to </a:t>
            </a:r>
            <a:r>
              <a:rPr lang="en-US" b="1" dirty="0" smtClean="0"/>
              <a:t>56</a:t>
            </a:r>
            <a:r>
              <a:rPr lang="en-US" dirty="0" smtClean="0"/>
              <a:t> is </a:t>
            </a:r>
            <a:r>
              <a:rPr lang="en-US" b="1" dirty="0" smtClean="0"/>
              <a:t>65</a:t>
            </a:r>
            <a:r>
              <a:rPr lang="en-US" dirty="0" smtClean="0"/>
              <a:t>, and then the next nearest one is </a:t>
            </a:r>
            <a:r>
              <a:rPr lang="en-US" b="1" dirty="0" smtClean="0"/>
              <a:t>67</a:t>
            </a:r>
            <a:r>
              <a:rPr lang="en-US" dirty="0" smtClean="0"/>
              <a:t>, then </a:t>
            </a:r>
            <a:r>
              <a:rPr lang="en-US" b="1" dirty="0" smtClean="0"/>
              <a:t>37</a:t>
            </a:r>
            <a:r>
              <a:rPr lang="en-US" dirty="0" smtClean="0"/>
              <a:t>, </a:t>
            </a:r>
            <a:r>
              <a:rPr lang="en-US" b="1" dirty="0" smtClean="0"/>
              <a:t>14</a:t>
            </a:r>
            <a:r>
              <a:rPr lang="en-US" dirty="0" smtClean="0"/>
              <a:t>, so on.</a:t>
            </a:r>
            <a:endParaRPr lang="en-US" dirty="0"/>
          </a:p>
        </p:txBody>
      </p:sp>
      <p:pic>
        <p:nvPicPr>
          <p:cNvPr id="28674" name="Picture 2" descr="Shortest Seek Time First "/>
          <p:cNvPicPr>
            <a:picLocks noChangeAspect="1" noChangeArrowheads="1"/>
          </p:cNvPicPr>
          <p:nvPr/>
        </p:nvPicPr>
        <p:blipFill>
          <a:blip r:embed="rId2"/>
          <a:srcRect/>
          <a:stretch>
            <a:fillRect/>
          </a:stretch>
        </p:blipFill>
        <p:spPr bwMode="auto">
          <a:xfrm>
            <a:off x="4876800" y="3962400"/>
            <a:ext cx="4267200" cy="28956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4247317"/>
          </a:xfrm>
          <a:prstGeom prst="rect">
            <a:avLst/>
          </a:prstGeom>
        </p:spPr>
        <p:txBody>
          <a:bodyPr wrap="square">
            <a:spAutoFit/>
          </a:bodyPr>
          <a:lstStyle/>
          <a:p>
            <a:pPr fontAlgn="base"/>
            <a:r>
              <a:rPr lang="en-US" b="1" u="sng" dirty="0" smtClean="0"/>
              <a:t> </a:t>
            </a:r>
            <a:r>
              <a:rPr lang="en-US" dirty="0" smtClean="0"/>
              <a:t>In SCAN algorithm the disk arm moves into a particular direction and services the requests coming in its path and after reaching the end of disk, it reverses its direction and again services the request arriving in its path. So, this algorithm works like an elevator and hence also known as </a:t>
            </a:r>
            <a:r>
              <a:rPr lang="en-US" b="1" dirty="0" smtClean="0"/>
              <a:t>elevator algorithm. </a:t>
            </a:r>
            <a:r>
              <a:rPr lang="en-US" dirty="0" smtClean="0"/>
              <a:t>As a result, the requests at the midrange are serviced more and those arriving behind the disk arm will have to wait.</a:t>
            </a:r>
          </a:p>
          <a:p>
            <a:pPr fontAlgn="base"/>
            <a:r>
              <a:rPr lang="en-US" dirty="0" smtClean="0"/>
              <a:t>This algorithm is also called the elevator algorithm because of it's behavior. Here, first the head moves in a direction (say backward) and covers all the requests in the path. Then it moves in the opposite direction and covers the remaining requests in the path. This behavior is similar to that of an elevator. </a:t>
            </a:r>
          </a:p>
          <a:p>
            <a:pPr fontAlgn="base">
              <a:buFont typeface="Wingdings" pitchFamily="2" charset="2"/>
              <a:buChar char="q"/>
            </a:pPr>
            <a:r>
              <a:rPr lang="en-US" dirty="0" smtClean="0"/>
              <a:t>Advantages:</a:t>
            </a:r>
          </a:p>
          <a:p>
            <a:pPr fontAlgn="base">
              <a:buFont typeface="Arial" pitchFamily="34" charset="0"/>
              <a:buChar char="•"/>
            </a:pPr>
            <a:r>
              <a:rPr lang="en-US" dirty="0" smtClean="0"/>
              <a:t>High throughput</a:t>
            </a:r>
          </a:p>
          <a:p>
            <a:pPr fontAlgn="base">
              <a:buFont typeface="Arial" pitchFamily="34" charset="0"/>
              <a:buChar char="•"/>
            </a:pPr>
            <a:r>
              <a:rPr lang="en-US" dirty="0" smtClean="0"/>
              <a:t>Low variance of response time</a:t>
            </a:r>
          </a:p>
          <a:p>
            <a:pPr fontAlgn="base">
              <a:buFont typeface="Arial" pitchFamily="34" charset="0"/>
              <a:buChar char="•"/>
            </a:pPr>
            <a:r>
              <a:rPr lang="en-US" dirty="0" smtClean="0"/>
              <a:t>Average response time</a:t>
            </a:r>
          </a:p>
          <a:p>
            <a:pPr marL="342900" indent="-342900" fontAlgn="base">
              <a:buFont typeface="Wingdings" pitchFamily="2" charset="2"/>
              <a:buChar char="q"/>
            </a:pPr>
            <a:r>
              <a:rPr lang="en-US" dirty="0" smtClean="0"/>
              <a:t>Disadvantages:</a:t>
            </a:r>
          </a:p>
          <a:p>
            <a:pPr fontAlgn="base">
              <a:buFont typeface="Arial" pitchFamily="34" charset="0"/>
              <a:buChar char="•"/>
            </a:pPr>
            <a:r>
              <a:rPr lang="en-US" dirty="0" smtClean="0"/>
              <a:t>Long waiting time for requests for locations just visited by disk arm</a:t>
            </a:r>
            <a:endParaRPr lang="en-US" dirty="0"/>
          </a:p>
        </p:txBody>
      </p:sp>
      <p:sp>
        <p:nvSpPr>
          <p:cNvPr id="3" name="Rectangle 2"/>
          <p:cNvSpPr/>
          <p:nvPr/>
        </p:nvSpPr>
        <p:spPr>
          <a:xfrm>
            <a:off x="0" y="0"/>
            <a:ext cx="3039615" cy="369332"/>
          </a:xfrm>
          <a:prstGeom prst="rect">
            <a:avLst/>
          </a:prstGeom>
        </p:spPr>
        <p:txBody>
          <a:bodyPr wrap="none">
            <a:spAutoFit/>
          </a:bodyPr>
          <a:lstStyle/>
          <a:p>
            <a:pPr marL="1257300" lvl="2" indent="-342900" fontAlgn="base">
              <a:buFont typeface="+mj-lt"/>
              <a:buAutoNum type="arabicPeriod" startAt="3"/>
            </a:pPr>
            <a:r>
              <a:rPr lang="en-US" dirty="0" smtClean="0"/>
              <a:t>SCAN Algorithms</a:t>
            </a:r>
            <a:endParaRPr lang="en-US" dirty="0"/>
          </a:p>
        </p:txBody>
      </p:sp>
      <p:sp>
        <p:nvSpPr>
          <p:cNvPr id="4" name="Rectangle 3"/>
          <p:cNvSpPr/>
          <p:nvPr/>
        </p:nvSpPr>
        <p:spPr>
          <a:xfrm>
            <a:off x="228600" y="4648200"/>
            <a:ext cx="4572000" cy="2031325"/>
          </a:xfrm>
          <a:prstGeom prst="rect">
            <a:avLst/>
          </a:prstGeom>
          <a:ln>
            <a:solidFill>
              <a:schemeClr val="accent1"/>
            </a:solidFill>
          </a:ln>
        </p:spPr>
        <p:txBody>
          <a:bodyPr wrap="square">
            <a:spAutoFit/>
          </a:bodyPr>
          <a:lstStyle/>
          <a:p>
            <a:r>
              <a:rPr lang="en-US" dirty="0" smtClean="0"/>
              <a:t>Let's take the previous example,</a:t>
            </a:r>
          </a:p>
          <a:p>
            <a:r>
              <a:rPr lang="en-US" b="1" dirty="0" smtClean="0"/>
              <a:t>98, 183, 37, 122, 14, 124, 65, 67</a:t>
            </a:r>
            <a:endParaRPr lang="en-US" dirty="0" smtClean="0"/>
          </a:p>
          <a:p>
            <a:r>
              <a:rPr lang="en-US" dirty="0" smtClean="0"/>
              <a:t>Assume the head is initially at cylinder </a:t>
            </a:r>
            <a:r>
              <a:rPr lang="en-US" b="1" dirty="0" smtClean="0"/>
              <a:t>56</a:t>
            </a:r>
            <a:r>
              <a:rPr lang="en-US" dirty="0" smtClean="0"/>
              <a:t>. The head moves in backward direction and accesses </a:t>
            </a:r>
            <a:r>
              <a:rPr lang="en-US" b="1" dirty="0" smtClean="0"/>
              <a:t>37</a:t>
            </a:r>
            <a:r>
              <a:rPr lang="en-US" dirty="0" smtClean="0"/>
              <a:t>and </a:t>
            </a:r>
            <a:r>
              <a:rPr lang="en-US" b="1" dirty="0" smtClean="0"/>
              <a:t>14</a:t>
            </a:r>
            <a:r>
              <a:rPr lang="en-US" dirty="0" smtClean="0"/>
              <a:t>. Then it goes in the opposite direction and accesses the cylinders as they come in the path.</a:t>
            </a:r>
            <a:endParaRPr lang="en-US" dirty="0"/>
          </a:p>
        </p:txBody>
      </p:sp>
      <p:pic>
        <p:nvPicPr>
          <p:cNvPr id="30722" name="Picture 2" descr="SCAN algorithm "/>
          <p:cNvPicPr>
            <a:picLocks noChangeAspect="1" noChangeArrowheads="1"/>
          </p:cNvPicPr>
          <p:nvPr/>
        </p:nvPicPr>
        <p:blipFill>
          <a:blip r:embed="rId2"/>
          <a:srcRect/>
          <a:stretch>
            <a:fillRect/>
          </a:stretch>
        </p:blipFill>
        <p:spPr bwMode="auto">
          <a:xfrm>
            <a:off x="5105400" y="4572000"/>
            <a:ext cx="3733800" cy="21336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5909310"/>
          </a:xfrm>
          <a:prstGeom prst="rect">
            <a:avLst/>
          </a:prstGeom>
        </p:spPr>
        <p:txBody>
          <a:bodyPr wrap="square">
            <a:spAutoFit/>
          </a:bodyPr>
          <a:lstStyle/>
          <a:p>
            <a:pPr marL="342900" indent="-342900" fontAlgn="base">
              <a:buFont typeface="+mj-lt"/>
              <a:buAutoNum type="arabicPeriod" startAt="4"/>
            </a:pPr>
            <a:r>
              <a:rPr lang="en-US" b="1" u="sng" dirty="0" smtClean="0"/>
              <a:t>CSCAN</a:t>
            </a:r>
            <a:r>
              <a:rPr lang="en-US" dirty="0" smtClean="0"/>
              <a:t>: In SCAN algorithm, the disk arm again scans the path that has been scanned, after reversing its direction. So, it may be possible that too many requests are waiting at the other end or there may be zero or few requests pending at the scanned area.</a:t>
            </a:r>
          </a:p>
          <a:p>
            <a:pPr fontAlgn="base"/>
            <a:r>
              <a:rPr lang="en-US" dirty="0" smtClean="0"/>
              <a:t>These situations are avoided in </a:t>
            </a:r>
            <a:r>
              <a:rPr lang="en-US" i="1" dirty="0" smtClean="0"/>
              <a:t>CSAN </a:t>
            </a:r>
            <a:r>
              <a:rPr lang="en-US" dirty="0" smtClean="0"/>
              <a:t>algorithm in which the disk arm instead of reversing its direction goes to the other end of the disk and starts servicing the requests from there. So, the disk arm moves in a circular fashion and this algorithm is also similar to SCAN algorithm and hence it is known as C-SCAN (Circular SCAN).</a:t>
            </a:r>
          </a:p>
          <a:p>
            <a:pPr fontAlgn="base">
              <a:buFont typeface="Wingdings" pitchFamily="2" charset="2"/>
              <a:buChar char="q"/>
            </a:pPr>
            <a:r>
              <a:rPr lang="en-US" dirty="0" smtClean="0"/>
              <a:t>Advantages:</a:t>
            </a:r>
          </a:p>
          <a:p>
            <a:pPr fontAlgn="base">
              <a:buFont typeface="Arial" pitchFamily="34" charset="0"/>
              <a:buChar char="•"/>
            </a:pPr>
            <a:r>
              <a:rPr lang="en-US" dirty="0" smtClean="0"/>
              <a:t>Provides more uniform wait time compared to SCAN</a:t>
            </a:r>
          </a:p>
          <a:p>
            <a:pPr fontAlgn="base">
              <a:buFont typeface="Arial" pitchFamily="34" charset="0"/>
              <a:buChar char="•"/>
            </a:pPr>
            <a:endParaRPr lang="en-US" dirty="0" smtClean="0"/>
          </a:p>
          <a:p>
            <a:pPr marL="342900" indent="-342900" fontAlgn="base">
              <a:buFont typeface="+mj-lt"/>
              <a:buAutoNum type="arabicPeriod" startAt="5"/>
            </a:pPr>
            <a:r>
              <a:rPr lang="en-US" b="1" u="sng" dirty="0" smtClean="0"/>
              <a:t>LOOK:</a:t>
            </a:r>
            <a:r>
              <a:rPr lang="en-US" dirty="0" smtClean="0"/>
              <a:t> It is similar to the SCAN disk scheduling algorithm except the difference that the disk arm in spite of going to the end of the disk goes only to the last request to be serviced in front of the head and then reverses its direction from there only. Thus it prevents the extra delay which occurred due to unnecessary traversal to the end of the disk.</a:t>
            </a:r>
          </a:p>
          <a:p>
            <a:pPr marL="342900" indent="-342900" fontAlgn="base">
              <a:buFont typeface="+mj-lt"/>
              <a:buAutoNum type="arabicPeriod" startAt="5"/>
            </a:pPr>
            <a:endParaRPr lang="en-US" dirty="0" smtClean="0"/>
          </a:p>
          <a:p>
            <a:pPr marL="342900" indent="-342900" fontAlgn="base">
              <a:buFont typeface="+mj-lt"/>
              <a:buAutoNum type="arabicPeriod" startAt="6"/>
            </a:pPr>
            <a:r>
              <a:rPr lang="en-US" b="1" u="sng" dirty="0" smtClean="0"/>
              <a:t>CLOOK:</a:t>
            </a:r>
            <a:r>
              <a:rPr lang="en-US" dirty="0" smtClean="0"/>
              <a:t> As LOOK is similar to SCAN algorithm, in similar way, CLOOK is similar to CSCAN disk scheduling algorithm. In CLOOK, the disk arm </a:t>
            </a:r>
            <a:r>
              <a:rPr lang="en-US" dirty="0" err="1" smtClean="0"/>
              <a:t>inspite</a:t>
            </a:r>
            <a:r>
              <a:rPr lang="en-US" dirty="0" smtClean="0"/>
              <a:t> of going to the end goes only to the last request to be serviced in front of the head and then from there goes to the other end’s last request. Thus, it also prevents the extra delay which occurred due to unnecessary traversal to the end of the disk.</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0"/>
            <a:ext cx="2103653" cy="369332"/>
          </a:xfrm>
          <a:prstGeom prst="rect">
            <a:avLst/>
          </a:prstGeom>
        </p:spPr>
        <p:txBody>
          <a:bodyPr wrap="none">
            <a:spAutoFit/>
          </a:bodyPr>
          <a:lstStyle/>
          <a:p>
            <a:pPr>
              <a:buFont typeface="Wingdings" pitchFamily="2" charset="2"/>
              <a:buChar char="Ø"/>
            </a:pPr>
            <a:r>
              <a:rPr lang="en-US" b="1" dirty="0" smtClean="0"/>
              <a:t>Disk Management</a:t>
            </a:r>
            <a:endParaRPr lang="en-US" b="1" dirty="0"/>
          </a:p>
        </p:txBody>
      </p:sp>
      <p:sp>
        <p:nvSpPr>
          <p:cNvPr id="3" name="Rectangle 2"/>
          <p:cNvSpPr/>
          <p:nvPr/>
        </p:nvSpPr>
        <p:spPr>
          <a:xfrm>
            <a:off x="152400" y="914400"/>
            <a:ext cx="8610600" cy="3892732"/>
          </a:xfrm>
          <a:prstGeom prst="rect">
            <a:avLst/>
          </a:prstGeom>
        </p:spPr>
        <p:txBody>
          <a:bodyPr wrap="square">
            <a:spAutoFit/>
          </a:bodyPr>
          <a:lstStyle/>
          <a:p>
            <a:pPr>
              <a:lnSpc>
                <a:spcPct val="200000"/>
              </a:lnSpc>
            </a:pPr>
            <a:r>
              <a:rPr lang="en-US" dirty="0" smtClean="0"/>
              <a:t>Low-level formatting, or physical formatting — Dividing a disk into sectors that the disk controller can read and write. </a:t>
            </a:r>
          </a:p>
          <a:p>
            <a:pPr>
              <a:lnSpc>
                <a:spcPct val="200000"/>
              </a:lnSpc>
            </a:pPr>
            <a:r>
              <a:rPr lang="en-US" dirty="0" smtClean="0"/>
              <a:t>z To use a disk to hold files, the operating system still needs to record its own data structures on the disk z Partition the disk into one or more groups of cylinders z Logical formatting or “making a file system” z Boot block initializes system z The bootstrap is stored in ROM z Bootstrap loader program z Methods such as sector sparing used to handle bad blocks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71600"/>
            <a:ext cx="8686800" cy="369332"/>
          </a:xfrm>
          <a:prstGeom prst="rect">
            <a:avLst/>
          </a:prstGeom>
        </p:spPr>
        <p:txBody>
          <a:bodyPr wrap="square">
            <a:spAutoFit/>
          </a:bodyPr>
          <a:lstStyle/>
          <a:p>
            <a:r>
              <a:rPr lang="en-US" dirty="0" smtClean="0"/>
              <a:t>https://www.cs.uic.edu/~jbell/CourseNotes/OperatingSystems/13_IOSystems.html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gcallah.github.io/OperatingSystems/graphics/IOHw_Intro.png"/>
          <p:cNvPicPr>
            <a:picLocks noChangeAspect="1" noChangeArrowheads="1"/>
          </p:cNvPicPr>
          <p:nvPr/>
        </p:nvPicPr>
        <p:blipFill>
          <a:blip r:embed="rId2"/>
          <a:srcRect/>
          <a:stretch>
            <a:fillRect/>
          </a:stretch>
        </p:blipFill>
        <p:spPr bwMode="auto">
          <a:xfrm>
            <a:off x="304800" y="609600"/>
            <a:ext cx="8382000" cy="5486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0"/>
            <a:ext cx="1952650" cy="523220"/>
          </a:xfrm>
          <a:prstGeom prst="rect">
            <a:avLst/>
          </a:prstGeom>
        </p:spPr>
        <p:txBody>
          <a:bodyPr wrap="none">
            <a:spAutoFit/>
          </a:bodyPr>
          <a:lstStyle/>
          <a:p>
            <a:r>
              <a:rPr lang="en-US" sz="2800" b="1" dirty="0" smtClean="0"/>
              <a:t>I/O </a:t>
            </a:r>
            <a:r>
              <a:rPr lang="en-US" sz="2800" dirty="0" smtClean="0"/>
              <a:t> </a:t>
            </a:r>
            <a:r>
              <a:rPr lang="en-US" sz="2800" dirty="0"/>
              <a:t>Devices</a:t>
            </a:r>
            <a:endParaRPr lang="en-US" sz="2800" b="1" dirty="0"/>
          </a:p>
        </p:txBody>
      </p:sp>
      <p:sp>
        <p:nvSpPr>
          <p:cNvPr id="6" name="Rectangle 5"/>
          <p:cNvSpPr/>
          <p:nvPr/>
        </p:nvSpPr>
        <p:spPr>
          <a:xfrm>
            <a:off x="228600" y="423752"/>
            <a:ext cx="8686800" cy="6281848"/>
          </a:xfrm>
          <a:prstGeom prst="rect">
            <a:avLst/>
          </a:prstGeom>
        </p:spPr>
        <p:txBody>
          <a:bodyPr wrap="square">
            <a:spAutoFit/>
          </a:bodyPr>
          <a:lstStyle/>
          <a:p>
            <a:pPr>
              <a:lnSpc>
                <a:spcPct val="150000"/>
              </a:lnSpc>
            </a:pPr>
            <a:r>
              <a:rPr lang="en-US" dirty="0" smtClean="0"/>
              <a:t>I/O devices can be roughly divided into two categories :  block devices and character devices.</a:t>
            </a:r>
          </a:p>
          <a:p>
            <a:pPr>
              <a:lnSpc>
                <a:spcPct val="150000"/>
              </a:lnSpc>
            </a:pPr>
            <a:r>
              <a:rPr lang="en-US" b="1" dirty="0" smtClean="0"/>
              <a:t>Block Devices</a:t>
            </a:r>
            <a:r>
              <a:rPr lang="en-US" dirty="0" smtClean="0"/>
              <a:t> </a:t>
            </a:r>
            <a:br>
              <a:rPr lang="en-US" dirty="0" smtClean="0"/>
            </a:br>
            <a:r>
              <a:rPr lang="en-US" dirty="0" smtClean="0"/>
              <a:t>It stores information in fixed-size blocks, each one with its own address. Common block sizes range from 512 to 65,536 bytes. </a:t>
            </a:r>
            <a:br>
              <a:rPr lang="en-US" dirty="0" smtClean="0"/>
            </a:br>
            <a:r>
              <a:rPr lang="en-US" dirty="0" smtClean="0"/>
              <a:t>Examples are hard disks, </a:t>
            </a:r>
            <a:r>
              <a:rPr lang="en-US" dirty="0" err="1" smtClean="0"/>
              <a:t>Blu</a:t>
            </a:r>
            <a:r>
              <a:rPr lang="en-US" dirty="0" smtClean="0"/>
              <a:t>-ray discs, and USB sticks.</a:t>
            </a:r>
          </a:p>
          <a:p>
            <a:pPr>
              <a:lnSpc>
                <a:spcPct val="150000"/>
              </a:lnSpc>
            </a:pPr>
            <a:r>
              <a:rPr lang="en-US" b="1" dirty="0" smtClean="0"/>
              <a:t>Character Device</a:t>
            </a:r>
            <a:r>
              <a:rPr lang="en-US" dirty="0" smtClean="0"/>
              <a:t> </a:t>
            </a:r>
            <a:br>
              <a:rPr lang="en-US" dirty="0" smtClean="0"/>
            </a:br>
            <a:r>
              <a:rPr lang="en-US" dirty="0" smtClean="0"/>
              <a:t>It delivers or accepts a stream of characters, without regard to any block structure. Not addressable and does not have any seek operation. </a:t>
            </a:r>
            <a:br>
              <a:rPr lang="en-US" dirty="0" smtClean="0"/>
            </a:br>
            <a:r>
              <a:rPr lang="en-US" dirty="0" smtClean="0"/>
              <a:t>Examples are printers, network interfaces, mice, and most other devices that are not disk-like can be seen as character devices.</a:t>
            </a:r>
          </a:p>
          <a:p>
            <a:pPr>
              <a:lnSpc>
                <a:spcPct val="150000"/>
              </a:lnSpc>
            </a:pPr>
            <a:r>
              <a:rPr lang="en-US" b="1" dirty="0" smtClean="0"/>
              <a:t>Doesn't Really Fit</a:t>
            </a:r>
            <a:r>
              <a:rPr lang="en-US" dirty="0" smtClean="0"/>
              <a:t> </a:t>
            </a:r>
            <a:br>
              <a:rPr lang="en-US" dirty="0" smtClean="0"/>
            </a:br>
            <a:r>
              <a:rPr lang="en-US" dirty="0" smtClean="0"/>
              <a:t>Some devices don't fit into this division: For instance, clocks aren't block addressable, nor do they accept character streams. All they do is cause interrupts... at timed intervals. </a:t>
            </a:r>
            <a:br>
              <a:rPr lang="en-US" dirty="0" smtClean="0"/>
            </a:br>
            <a:r>
              <a:rPr lang="en-US" dirty="0" smtClean="0"/>
              <a:t>Memory-mapped screens do not fit this division either.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www.cs.uic.edu/~jbell/CourseNotes/OperatingSystems/images/Chapter13/13_01_TypicalBus.jpg"/>
          <p:cNvPicPr>
            <a:picLocks noChangeAspect="1" noChangeArrowheads="1"/>
          </p:cNvPicPr>
          <p:nvPr/>
        </p:nvPicPr>
        <p:blipFill>
          <a:blip r:embed="rId2"/>
          <a:srcRect/>
          <a:stretch>
            <a:fillRect/>
          </a:stretch>
        </p:blipFill>
        <p:spPr bwMode="auto">
          <a:xfrm>
            <a:off x="838200" y="609600"/>
            <a:ext cx="7067550" cy="54483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0"/>
            <a:ext cx="1492845" cy="369332"/>
          </a:xfrm>
          <a:prstGeom prst="rect">
            <a:avLst/>
          </a:prstGeom>
        </p:spPr>
        <p:txBody>
          <a:bodyPr wrap="none">
            <a:spAutoFit/>
          </a:bodyPr>
          <a:lstStyle/>
          <a:p>
            <a:r>
              <a:rPr lang="en-US" b="1" dirty="0" smtClean="0"/>
              <a:t>I/O Hardware</a:t>
            </a:r>
            <a:endParaRPr lang="en-US" b="1" dirty="0"/>
          </a:p>
        </p:txBody>
      </p:sp>
      <p:sp>
        <p:nvSpPr>
          <p:cNvPr id="3" name="Rectangle 2"/>
          <p:cNvSpPr/>
          <p:nvPr/>
        </p:nvSpPr>
        <p:spPr>
          <a:xfrm>
            <a:off x="228600" y="304800"/>
            <a:ext cx="8686800" cy="5909310"/>
          </a:xfrm>
          <a:prstGeom prst="rect">
            <a:avLst/>
          </a:prstGeom>
        </p:spPr>
        <p:txBody>
          <a:bodyPr wrap="square">
            <a:spAutoFit/>
          </a:bodyPr>
          <a:lstStyle/>
          <a:p>
            <a:pPr marL="342900" indent="-342900">
              <a:buFont typeface="+mj-lt"/>
              <a:buAutoNum type="arabicPeriod"/>
            </a:pPr>
            <a:r>
              <a:rPr lang="en-US" b="1" dirty="0" smtClean="0"/>
              <a:t>Polling I/O</a:t>
            </a:r>
          </a:p>
          <a:p>
            <a:r>
              <a:rPr lang="en-US" dirty="0" smtClean="0"/>
              <a:t>Polling is the simplest way for an I/O device to communicate with the processor. The process of periodically checking status of the device to see if it is time for the next I/O operation, is called polling. The I/O device simply puts the information in a Status register, and the processor must come and get the information.</a:t>
            </a:r>
          </a:p>
          <a:p>
            <a:r>
              <a:rPr lang="en-US" dirty="0" smtClean="0"/>
              <a:t>Most of the time, devices will not require attention and when one does it will have to wait until it is next interrogated by the polling program. This is an inefficient method and much of the processors time is wasted on unnecessary polls.</a:t>
            </a:r>
          </a:p>
          <a:p>
            <a:r>
              <a:rPr lang="en-US" dirty="0" smtClean="0"/>
              <a:t>Compare this method to a teacher continually asking every student in a class, one after another, if they need help. Obviously the more efficient method would be for a student to inform the teacher whenever they require assistance.</a:t>
            </a:r>
          </a:p>
          <a:p>
            <a:pPr marL="342900" indent="-342900">
              <a:buFont typeface="+mj-lt"/>
              <a:buAutoNum type="arabicPeriod" startAt="2"/>
            </a:pPr>
            <a:r>
              <a:rPr lang="en-US" b="1" dirty="0" smtClean="0"/>
              <a:t>Interrupts I/O</a:t>
            </a:r>
          </a:p>
          <a:p>
            <a:r>
              <a:rPr lang="en-US" dirty="0" smtClean="0"/>
              <a:t>An alternative scheme for dealing with I/O is the interrupt-driven method. An interrupt is a signal to the microprocessor from a device that requires attention.</a:t>
            </a:r>
          </a:p>
          <a:p>
            <a:r>
              <a:rPr lang="en-US" dirty="0" smtClean="0"/>
              <a:t>A device controller puts an interrupt signal on the bus when it needs CPU’s attention when CPU receives an interrupt, It saves its current state and invokes the appropriate interrupt handler using the interrupt vector (addresses of OS routines to handle various events). When the interrupting device has been dealt with, the CPU continues with its original task as if it had never been interrupted.</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610600" cy="3139321"/>
          </a:xfrm>
          <a:prstGeom prst="rect">
            <a:avLst/>
          </a:prstGeom>
        </p:spPr>
        <p:txBody>
          <a:bodyPr wrap="square">
            <a:spAutoFit/>
          </a:bodyPr>
          <a:lstStyle/>
          <a:p>
            <a:pPr marL="342900" indent="-342900">
              <a:buFont typeface="+mj-lt"/>
              <a:buAutoNum type="arabicPeriod" startAt="3"/>
            </a:pPr>
            <a:r>
              <a:rPr lang="en-US" b="1" dirty="0" smtClean="0"/>
              <a:t>Direct Memory Access</a:t>
            </a:r>
          </a:p>
          <a:p>
            <a:r>
              <a:rPr lang="en-US" dirty="0" smtClean="0"/>
              <a:t>To reduce the overhead of interrupts, DMA hardware bypasses CPU to transfer data directly between I/O device and memory. DMA module itself controls exchange of data between main memory and the I/O device. CPU is only involved at the beginning and end of the transfer and interrupted only after entire block has been transferred, rather than a byte at a time.</a:t>
            </a:r>
          </a:p>
          <a:p>
            <a:r>
              <a:rPr lang="en-US" dirty="0" smtClean="0"/>
              <a:t>Direct Memory Access Controller :-</a:t>
            </a:r>
          </a:p>
          <a:p>
            <a:r>
              <a:rPr lang="en-US" dirty="0" smtClean="0"/>
              <a:t>DMA controller (DMAC) manages the data transfers and arbitrates access to the system bus. It contains several registers that can be written and read by the CPU. These include a memory address register, a byte count register, and one or more control registers.</a:t>
            </a:r>
          </a:p>
          <a:p>
            <a:endParaRPr lang="en-US" dirty="0"/>
          </a:p>
        </p:txBody>
      </p:sp>
      <p:pic>
        <p:nvPicPr>
          <p:cNvPr id="3" name="Picture 2" descr="DMA"/>
          <p:cNvPicPr>
            <a:picLocks noChangeAspect="1" noChangeArrowheads="1"/>
          </p:cNvPicPr>
          <p:nvPr/>
        </p:nvPicPr>
        <p:blipFill>
          <a:blip r:embed="rId2"/>
          <a:srcRect/>
          <a:stretch>
            <a:fillRect/>
          </a:stretch>
        </p:blipFill>
        <p:spPr bwMode="auto">
          <a:xfrm>
            <a:off x="2514600" y="3200400"/>
            <a:ext cx="4191000" cy="3429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5909310"/>
          </a:xfrm>
          <a:prstGeom prst="rect">
            <a:avLst/>
          </a:prstGeom>
        </p:spPr>
        <p:txBody>
          <a:bodyPr wrap="square">
            <a:spAutoFit/>
          </a:bodyPr>
          <a:lstStyle/>
          <a:p>
            <a:pPr marL="1714500" lvl="3" indent="-342900">
              <a:buFont typeface="+mj-lt"/>
              <a:buAutoNum type="arabicPeriod"/>
            </a:pPr>
            <a:r>
              <a:rPr lang="en-US" dirty="0"/>
              <a:t>Special Instruction I/O</a:t>
            </a:r>
          </a:p>
          <a:p>
            <a:pPr marL="1714500" lvl="3" indent="-342900">
              <a:buFont typeface="+mj-lt"/>
              <a:buAutoNum type="arabicPeriod"/>
            </a:pPr>
            <a:r>
              <a:rPr lang="en-US" dirty="0"/>
              <a:t>Memory-mapped I/O</a:t>
            </a:r>
          </a:p>
          <a:p>
            <a:pPr marL="1714500" lvl="3" indent="-342900">
              <a:buFont typeface="+mj-lt"/>
              <a:buAutoNum type="arabicPeriod"/>
            </a:pPr>
            <a:r>
              <a:rPr lang="en-US" dirty="0"/>
              <a:t>Direct memory access (DMA)</a:t>
            </a:r>
          </a:p>
          <a:p>
            <a:pPr marL="342900" indent="-342900">
              <a:buFont typeface="+mj-lt"/>
              <a:buAutoNum type="arabicPeriod"/>
            </a:pPr>
            <a:r>
              <a:rPr lang="en-US" dirty="0"/>
              <a:t>Special Instruction I/O</a:t>
            </a:r>
          </a:p>
          <a:p>
            <a:r>
              <a:rPr lang="en-US" dirty="0" smtClean="0"/>
              <a:t>	This </a:t>
            </a:r>
            <a:r>
              <a:rPr lang="en-US" dirty="0"/>
              <a:t>uses CPU instructions that are specifically made for controlling I/O </a:t>
            </a:r>
            <a:r>
              <a:rPr lang="en-US" dirty="0" smtClean="0"/>
              <a:t>devices</a:t>
            </a:r>
            <a:r>
              <a:rPr lang="en-US" dirty="0"/>
              <a:t>. These instructions typically allow data to be sent to an I/O device or read from an I/O device</a:t>
            </a:r>
            <a:r>
              <a:rPr lang="en-US" dirty="0" smtClean="0"/>
              <a:t>.</a:t>
            </a:r>
          </a:p>
          <a:p>
            <a:pPr marL="342900" lvl="3" indent="-342900">
              <a:buFont typeface="+mj-lt"/>
              <a:buAutoNum type="arabicPeriod" startAt="2"/>
            </a:pPr>
            <a:r>
              <a:rPr lang="en-US" dirty="0" smtClean="0"/>
              <a:t>Memory-mapped I/O</a:t>
            </a:r>
          </a:p>
          <a:p>
            <a:pPr marL="342900" lvl="3" indent="-342900"/>
            <a:r>
              <a:rPr lang="en-US" dirty="0"/>
              <a:t>	</a:t>
            </a:r>
            <a:r>
              <a:rPr lang="en-US" dirty="0" smtClean="0"/>
              <a:t>When </a:t>
            </a:r>
            <a:r>
              <a:rPr lang="en-US" dirty="0"/>
              <a:t>using memory-mapped I/O, the same address space is shared by memory and I/O devices. The device is connected directly to certain main memory locations so that I/O device can transfer block of data to/from memory without going through CPU</a:t>
            </a:r>
            <a:r>
              <a:rPr lang="en-US" dirty="0" smtClean="0"/>
              <a:t>.</a:t>
            </a:r>
          </a:p>
          <a:p>
            <a:r>
              <a:rPr lang="en-US" dirty="0" smtClean="0"/>
              <a:t>	While </a:t>
            </a:r>
            <a:r>
              <a:rPr lang="en-US" dirty="0"/>
              <a:t>using memory mapped IO, OS allocates buffer in memory and informs I/O device to use that buffer to send data to the CPU. I/O device operates asynchronously with CPU, interrupts CPU when finished.</a:t>
            </a:r>
          </a:p>
          <a:p>
            <a:r>
              <a:rPr lang="en-US" dirty="0" smtClean="0"/>
              <a:t>	The </a:t>
            </a:r>
            <a:r>
              <a:rPr lang="en-US" dirty="0"/>
              <a:t>advantage to this method is that every instruction which can access memory can be used to manipulate an I/O device. Memory mapped IO is used for most high-speed I/O devices like disks, communication interfaces.</a:t>
            </a:r>
          </a:p>
          <a:p>
            <a:pPr marL="342900" lvl="3" indent="-342900"/>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86800" cy="6186309"/>
          </a:xfrm>
          <a:prstGeom prst="rect">
            <a:avLst/>
          </a:prstGeom>
        </p:spPr>
        <p:txBody>
          <a:bodyPr wrap="square">
            <a:spAutoFit/>
          </a:bodyPr>
          <a:lstStyle/>
          <a:p>
            <a:r>
              <a:rPr lang="en-US" b="1" dirty="0" smtClean="0"/>
              <a:t>Application I/O Interface</a:t>
            </a:r>
          </a:p>
          <a:p>
            <a:pPr marL="342900" indent="-342900">
              <a:buFont typeface="+mj-lt"/>
              <a:buAutoNum type="arabicPeriod"/>
            </a:pPr>
            <a:r>
              <a:rPr lang="en-US" b="1" dirty="0" smtClean="0"/>
              <a:t> Block and Character Devices</a:t>
            </a:r>
          </a:p>
          <a:p>
            <a:r>
              <a:rPr lang="en-US" dirty="0" smtClean="0"/>
              <a:t>The block-device interface captures all the aspects necessary for accessing disk drives and other block-oriented devices. The device is expected to understand commands such as read () and </a:t>
            </a:r>
            <a:r>
              <a:rPr lang="en-US" dirty="0" err="1" smtClean="0"/>
              <a:t>wr</a:t>
            </a:r>
            <a:r>
              <a:rPr lang="en-US" dirty="0" smtClean="0"/>
              <a:t> it e (); if it is a random-access device, it is also expected to have a seek() command to specify which block to transfer next. Applications normally access such a device through a file-system interface. We can see that </a:t>
            </a:r>
            <a:r>
              <a:rPr lang="en-US" dirty="0" err="1" smtClean="0"/>
              <a:t>readO</a:t>
            </a:r>
            <a:r>
              <a:rPr lang="en-US" dirty="0" smtClean="0"/>
              <a:t>, write (), and </a:t>
            </a:r>
            <a:r>
              <a:rPr lang="en-US" dirty="0" err="1" smtClean="0"/>
              <a:t>seekO</a:t>
            </a:r>
            <a:r>
              <a:rPr lang="en-US" dirty="0" smtClean="0"/>
              <a:t> capture the essential behaviors of block-storage devices, so that applications are insulated from the low-level differences among those devices.</a:t>
            </a:r>
          </a:p>
          <a:p>
            <a:pPr marL="342900" indent="-342900">
              <a:buFont typeface="+mj-lt"/>
              <a:buAutoNum type="arabicPeriod" startAt="2"/>
            </a:pPr>
            <a:r>
              <a:rPr lang="en-US" b="1" dirty="0" smtClean="0"/>
              <a:t>Network Devices</a:t>
            </a:r>
          </a:p>
          <a:p>
            <a:r>
              <a:rPr lang="en-US" dirty="0" smtClean="0"/>
              <a:t> Because the performance and addressing characteristics of network I/O differ significantly from, those of disk I/O, most operating systems provide a network I/O interface that is different from the read 0 -writ e () -</a:t>
            </a:r>
            <a:r>
              <a:rPr lang="en-US" dirty="0" err="1" smtClean="0"/>
              <a:t>seekO</a:t>
            </a:r>
            <a:r>
              <a:rPr lang="en-US" dirty="0" smtClean="0"/>
              <a:t> interface used for disks. One interface available in many operating systems, including UNIX and Windows NT, is the network socket interface. Think of a wall socket for electricity: Any electrical appliance can be plugged in. By analogy, the system calls in the socket interface enable an application to create a socket, to connect a local socket to a remote address (which plugs this application into a socket created by another application), to 13.3 Application I/O Interface 509 listen for any remote application to plug into the local socket, and to send and receive packets over the connection.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74345"/>
            <a:ext cx="8915400" cy="3139321"/>
          </a:xfrm>
          <a:prstGeom prst="rect">
            <a:avLst/>
          </a:prstGeom>
        </p:spPr>
        <p:txBody>
          <a:bodyPr wrap="square">
            <a:spAutoFit/>
          </a:bodyPr>
          <a:lstStyle/>
          <a:p>
            <a:pPr marL="342900" indent="-342900">
              <a:buFont typeface="+mj-lt"/>
              <a:buAutoNum type="arabicPeriod" startAt="3"/>
            </a:pPr>
            <a:r>
              <a:rPr lang="en-US" b="1" dirty="0" smtClean="0"/>
              <a:t>Blocking and </a:t>
            </a:r>
            <a:r>
              <a:rPr lang="en-US" b="1" dirty="0" err="1" smtClean="0"/>
              <a:t>Nonblocking</a:t>
            </a:r>
            <a:r>
              <a:rPr lang="en-US" b="1" dirty="0" smtClean="0"/>
              <a:t> IO</a:t>
            </a:r>
          </a:p>
          <a:p>
            <a:r>
              <a:rPr lang="en-US" dirty="0" smtClean="0"/>
              <a:t> Another aspect of the system-call interface relates to the choice between blocking I/O and </a:t>
            </a:r>
            <a:r>
              <a:rPr lang="en-US" dirty="0" err="1" smtClean="0"/>
              <a:t>nonblocking</a:t>
            </a:r>
            <a:r>
              <a:rPr lang="en-US" dirty="0" smtClean="0"/>
              <a:t> I/O. When an application issues a blocking system call, the execution of the application is suspended. The application is moved from the operating system's run queue to a wait queue. After the system call completes, the application is moved back to the run queue, where it is eligible to resume execution, at which time it will receive the values returned by the system call. The physical actions performed by I/O devices are generally asynchronous—they take a varying or unpredictable amount of time. Nevertheless, most operating systems use blocking system calls for the application interface, because blocking application code is easier to understand than </a:t>
            </a:r>
            <a:r>
              <a:rPr lang="en-US" dirty="0" err="1" smtClean="0"/>
              <a:t>nonblocking</a:t>
            </a:r>
            <a:r>
              <a:rPr lang="en-US" dirty="0" smtClean="0"/>
              <a:t> application code. Some user-level processes need </a:t>
            </a:r>
            <a:r>
              <a:rPr lang="en-US" dirty="0" err="1" smtClean="0"/>
              <a:t>nonblocking</a:t>
            </a:r>
            <a:r>
              <a:rPr lang="en-US" dirty="0" smtClean="0"/>
              <a:t> I/O.</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1030</Words>
  <Application>Microsoft Office PowerPoint</Application>
  <PresentationFormat>On-screen Show (4:3)</PresentationFormat>
  <Paragraphs>116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admin119</dc:creator>
  <cp:lastModifiedBy>admin119</cp:lastModifiedBy>
  <cp:revision>71</cp:revision>
  <dcterms:created xsi:type="dcterms:W3CDTF">2019-01-30T04:46:10Z</dcterms:created>
  <dcterms:modified xsi:type="dcterms:W3CDTF">2019-02-05T10:46:05Z</dcterms:modified>
</cp:coreProperties>
</file>